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81" r:id="rId4"/>
    <p:sldId id="282" r:id="rId5"/>
    <p:sldId id="283" r:id="rId6"/>
    <p:sldId id="270" r:id="rId7"/>
    <p:sldId id="266" r:id="rId8"/>
    <p:sldId id="280" r:id="rId9"/>
    <p:sldId id="274" r:id="rId10"/>
    <p:sldId id="276" r:id="rId11"/>
    <p:sldId id="277" r:id="rId12"/>
    <p:sldId id="259" r:id="rId13"/>
  </p:sldIdLst>
  <p:sldSz cx="9144000" cy="5143500" type="screen16x9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720" y="2787774"/>
            <a:ext cx="9156568" cy="2355726"/>
            <a:chOff x="5720" y="2139702"/>
            <a:chExt cx="9156568" cy="2737892"/>
          </a:xfrm>
        </p:grpSpPr>
        <p:sp>
          <p:nvSpPr>
            <p:cNvPr id="2" name="Freeform 1"/>
            <p:cNvSpPr/>
            <p:nvPr userDrawn="1"/>
          </p:nvSpPr>
          <p:spPr>
            <a:xfrm>
              <a:off x="5720" y="2139702"/>
              <a:ext cx="9156568" cy="2737892"/>
            </a:xfrm>
            <a:custGeom>
              <a:avLst/>
              <a:gdLst/>
              <a:ahLst/>
              <a:cxnLst/>
              <a:rect l="l" t="t" r="r" b="b"/>
              <a:pathLst>
                <a:path w="9156568" h="2737892">
                  <a:moveTo>
                    <a:pt x="7646851" y="255"/>
                  </a:moveTo>
                  <a:cubicBezTo>
                    <a:pt x="8192953" y="-4728"/>
                    <a:pt x="8727221" y="62541"/>
                    <a:pt x="9156568" y="262249"/>
                  </a:cubicBezTo>
                  <a:lnTo>
                    <a:pt x="9156568" y="2737892"/>
                  </a:lnTo>
                  <a:cubicBezTo>
                    <a:pt x="7687472" y="2298212"/>
                    <a:pt x="6426270" y="2130232"/>
                    <a:pt x="4558673" y="2597178"/>
                  </a:cubicBezTo>
                  <a:cubicBezTo>
                    <a:pt x="2940483" y="2862354"/>
                    <a:pt x="1257565" y="2679474"/>
                    <a:pt x="9247" y="2267994"/>
                  </a:cubicBezTo>
                  <a:lnTo>
                    <a:pt x="0" y="55146"/>
                  </a:lnTo>
                  <a:cubicBezTo>
                    <a:pt x="1479488" y="795810"/>
                    <a:pt x="3646679" y="802063"/>
                    <a:pt x="5131974" y="393474"/>
                  </a:cubicBezTo>
                  <a:cubicBezTo>
                    <a:pt x="5661739" y="247742"/>
                    <a:pt x="6673108" y="9140"/>
                    <a:pt x="7646851" y="255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984807">
                    <a:alpha val="72000"/>
                  </a:srgbClr>
                </a:gs>
                <a:gs pos="17000">
                  <a:schemeClr val="accent6">
                    <a:lumMod val="50000"/>
                    <a:alpha val="0"/>
                  </a:schemeClr>
                </a:gs>
                <a:gs pos="100000">
                  <a:schemeClr val="accent6">
                    <a:lumMod val="50000"/>
                    <a:alpha val="4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3" name="Freeform 2"/>
            <p:cNvSpPr/>
            <p:nvPr userDrawn="1"/>
          </p:nvSpPr>
          <p:spPr>
            <a:xfrm>
              <a:off x="3264408" y="2327445"/>
              <a:ext cx="5879592" cy="771241"/>
            </a:xfrm>
            <a:custGeom>
              <a:avLst/>
              <a:gdLst/>
              <a:ahLst/>
              <a:cxnLst/>
              <a:rect l="l" t="t" r="r" b="b"/>
              <a:pathLst>
                <a:path w="5879592" h="771241">
                  <a:moveTo>
                    <a:pt x="4502326" y="89"/>
                  </a:moveTo>
                  <a:cubicBezTo>
                    <a:pt x="5100769" y="-3908"/>
                    <a:pt x="5440096" y="126384"/>
                    <a:pt x="5879592" y="262574"/>
                  </a:cubicBezTo>
                  <a:lnTo>
                    <a:pt x="5879592" y="663466"/>
                  </a:lnTo>
                  <a:cubicBezTo>
                    <a:pt x="4737604" y="209229"/>
                    <a:pt x="4256550" y="99260"/>
                    <a:pt x="2825496" y="405481"/>
                  </a:cubicBezTo>
                  <a:cubicBezTo>
                    <a:pt x="1795272" y="606649"/>
                    <a:pt x="966216" y="771241"/>
                    <a:pt x="0" y="771241"/>
                  </a:cubicBezTo>
                  <a:cubicBezTo>
                    <a:pt x="1213104" y="704185"/>
                    <a:pt x="2316480" y="326233"/>
                    <a:pt x="3474720" y="103729"/>
                  </a:cubicBezTo>
                  <a:cubicBezTo>
                    <a:pt x="3895725" y="32292"/>
                    <a:pt x="4226540" y="1931"/>
                    <a:pt x="4502326" y="89"/>
                  </a:cubicBezTo>
                  <a:close/>
                </a:path>
              </a:pathLst>
            </a:cu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TORINO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LUGLIO 2019  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CONSIGLIO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NAZIONALE USACLI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F18B5CF-0BD4-4AD6-846F-D6911E0F0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3478"/>
            <a:ext cx="1872208" cy="5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555526"/>
            <a:ext cx="5112568" cy="6480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latinLnBrk="0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  <a:t>Prossimo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  <a:t>appuntamento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  <a:t>:</a:t>
            </a:r>
            <a:r>
              <a:rPr lang="en-US" sz="3100" dirty="0">
                <a:solidFill>
                  <a:schemeClr val="tx1"/>
                </a:solidFill>
                <a:latin typeface="+mj-lt"/>
                <a:cs typeface="+mj-cs"/>
              </a:rPr>
              <a:t/>
            </a:r>
            <a:br>
              <a:rPr lang="en-US" sz="31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1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A5FB93B-D71E-457D-9F86-3F8D0EB8C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r="-2" b="-2"/>
          <a:stretch/>
        </p:blipFill>
        <p:spPr>
          <a:xfrm>
            <a:off x="4515814" y="38965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A260F3D1-518C-4C73-9D48-8B72DCDA8482}"/>
              </a:ext>
            </a:extLst>
          </p:cNvPr>
          <p:cNvSpPr/>
          <p:nvPr/>
        </p:nvSpPr>
        <p:spPr>
          <a:xfrm>
            <a:off x="107504" y="17796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</a:rPr>
              <a:t>III° ASSEMBLEA di </a:t>
            </a:r>
            <a:r>
              <a:rPr lang="en-US" sz="2000" b="1" dirty="0" err="1">
                <a:latin typeface="Cambria" panose="02040503050406030204" pitchFamily="18" charset="0"/>
              </a:rPr>
              <a:t>Avvio</a:t>
            </a:r>
            <a:r>
              <a:rPr lang="en-US" sz="2000" b="1" dirty="0">
                <a:latin typeface="Cambria" panose="02040503050406030204" pitchFamily="18" charset="0"/>
              </a:rPr>
              <a:t> anno </a:t>
            </a:r>
            <a:r>
              <a:rPr lang="en-US" sz="2000" b="1" dirty="0" err="1">
                <a:latin typeface="Cambria" panose="02040503050406030204" pitchFamily="18" charset="0"/>
              </a:rPr>
              <a:t>Sociale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Cambria" panose="02040503050406030204" pitchFamily="18" charset="0"/>
              </a:rPr>
              <a:t>26/28 </a:t>
            </a:r>
            <a:r>
              <a:rPr lang="en-US" sz="2000" b="1" dirty="0" err="1">
                <a:latin typeface="Cambria" panose="02040503050406030204" pitchFamily="18" charset="0"/>
              </a:rPr>
              <a:t>settembre</a:t>
            </a:r>
            <a:r>
              <a:rPr lang="en-US" sz="2000" b="1" dirty="0">
                <a:latin typeface="Cambria" panose="02040503050406030204" pitchFamily="18" charset="0"/>
              </a:rPr>
              <a:t> 2019</a:t>
            </a:r>
            <a:endParaRPr lang="it-IT" sz="2000" b="1" dirty="0">
              <a:latin typeface="Cambria" panose="020405030504060302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51A0369-D3D7-42A2-A44A-3EEC8D6AF51C}"/>
              </a:ext>
            </a:extLst>
          </p:cNvPr>
          <p:cNvSpPr/>
          <p:nvPr/>
        </p:nvSpPr>
        <p:spPr>
          <a:xfrm>
            <a:off x="0" y="38678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</a:rPr>
              <a:t>Buone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Vacanze</a:t>
            </a:r>
            <a:endParaRPr lang="it-IT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7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4426AB7-D619-4515-962A-BC83909EC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64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E47DF98-723F-4AAC-ABCF-CACBC438F7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880" y="192405"/>
            <a:ext cx="8778240" cy="47739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A29FC7C-9308-4FDE-8DCA-405668055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171700" y="4326153"/>
            <a:ext cx="4800600" cy="0"/>
          </a:xfrm>
          <a:prstGeom prst="line">
            <a:avLst/>
          </a:prstGeom>
          <a:ln>
            <a:solidFill>
              <a:srgbClr val="364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2485" y="3208017"/>
            <a:ext cx="7475220" cy="117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</a:pPr>
            <a:r>
              <a:rPr lang="en-US" altLang="ko-KR" sz="4400" dirty="0" err="1">
                <a:solidFill>
                  <a:srgbClr val="364D31"/>
                </a:solidFill>
                <a:latin typeface="+mj-lt"/>
                <a:cs typeface="+mj-cs"/>
              </a:rPr>
              <a:t>Consiglio</a:t>
            </a:r>
            <a:r>
              <a:rPr lang="en-US" altLang="ko-KR" sz="4400" dirty="0">
                <a:solidFill>
                  <a:srgbClr val="364D31"/>
                </a:solidFill>
                <a:latin typeface="+mj-lt"/>
                <a:cs typeface="+mj-cs"/>
              </a:rPr>
              <a:t> nazionale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2147" y="4349616"/>
            <a:ext cx="6575895" cy="330617"/>
          </a:xfrm>
        </p:spPr>
        <p:txBody>
          <a:bodyPr vert="horz" lIns="91440" tIns="45720" rIns="91440" bIns="45720" rtlCol="0">
            <a:normAutofit/>
          </a:bodyPr>
          <a:lstStyle/>
          <a:p>
            <a:pPr lvl="0" algn="ctr" latinLnBrk="0">
              <a:lnSpc>
                <a:spcPct val="90000"/>
              </a:lnSpc>
              <a:spcBef>
                <a:spcPts val="1000"/>
              </a:spcBef>
            </a:pPr>
            <a:r>
              <a:rPr lang="en-US" altLang="ko-KR" sz="1500" b="1" dirty="0">
                <a:solidFill>
                  <a:srgbClr val="FF0000"/>
                </a:solidFill>
                <a:latin typeface="+mn-lt"/>
                <a:cs typeface="+mn-cs"/>
              </a:rPr>
              <a:t>ROMA 6 </a:t>
            </a:r>
            <a:r>
              <a:rPr lang="en-US" altLang="ko-KR" sz="1500" b="1" dirty="0" err="1">
                <a:solidFill>
                  <a:srgbClr val="FF0000"/>
                </a:solidFill>
                <a:latin typeface="+mn-lt"/>
                <a:cs typeface="+mn-cs"/>
              </a:rPr>
              <a:t>luglio</a:t>
            </a:r>
            <a:r>
              <a:rPr lang="en-US" altLang="ko-KR" sz="1500" b="1" dirty="0">
                <a:solidFill>
                  <a:srgbClr val="FF0000"/>
                </a:solidFill>
                <a:latin typeface="+mn-lt"/>
                <a:cs typeface="+mn-cs"/>
              </a:rPr>
              <a:t> 2019</a:t>
            </a:r>
            <a:endParaRPr lang="en-US" sz="15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5D5A7C8D-9602-47B6-B417-B2AF8C9E4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6" y="263996"/>
            <a:ext cx="8424936" cy="23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B1FE2778-84F1-4F3F-83A1-9AC5A0346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07156"/>
              </p:ext>
            </p:extLst>
          </p:nvPr>
        </p:nvGraphicFramePr>
        <p:xfrm>
          <a:off x="20180" y="1995686"/>
          <a:ext cx="9088324" cy="2407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135">
                  <a:extLst>
                    <a:ext uri="{9D8B030D-6E8A-4147-A177-3AD203B41FA5}">
                      <a16:colId xmlns:a16="http://schemas.microsoft.com/office/drawing/2014/main" xmlns="" val="3271522673"/>
                    </a:ext>
                  </a:extLst>
                </a:gridCol>
                <a:gridCol w="6434189">
                  <a:extLst>
                    <a:ext uri="{9D8B030D-6E8A-4147-A177-3AD203B41FA5}">
                      <a16:colId xmlns:a16="http://schemas.microsoft.com/office/drawing/2014/main" xmlns="" val="4005537563"/>
                    </a:ext>
                  </a:extLst>
                </a:gridCol>
              </a:tblGrid>
              <a:tr h="823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PACCHETTO AFFILIAZIONE </a:t>
                      </a:r>
                      <a:endParaRPr lang="it-IT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 affiliazioni con soci tesserati che rimarranno in stato di ATTESA </a:t>
                      </a:r>
                      <a:r>
                        <a:rPr lang="it-IT" sz="12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[stato giallo]</a:t>
                      </a: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 più di un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mese verranno convalidate d’ufficio </a:t>
                      </a:r>
                      <a:r>
                        <a:rPr lang="it-IT" sz="1200" b="1" u="sng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addebitandone il costo nel salvadanaio</a:t>
                      </a: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 VERRANNO ISCRITTE AL CONI</a:t>
                      </a: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L’iscrizione al CONI avverrà </a:t>
                      </a:r>
                      <a:r>
                        <a:rPr lang="it-IT" sz="12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SOLO</a:t>
                      </a: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in presenza della documentazione necessaria caricata nel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sistema.</a:t>
                      </a:r>
                      <a:endParaRPr lang="it-IT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2588293"/>
                  </a:ext>
                </a:extLst>
              </a:tr>
              <a:tr h="60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201124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PACCHETTO AFFILIAZIONE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PARROCCHIE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€ 31,00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PER ASSOCIAZIONI E/O ASD CHE OPERANO ALL’INTERNO DI PARROCCHIE/ORATORI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</a:b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Comprende il rilascio di 6 tessere base.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Vincolo obbligatorio è che il parroco sia il presidente o il vicepresidente dell’associazione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283852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C46E39F0-35E2-41F9-9DC2-DFF03DF2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87436"/>
              </p:ext>
            </p:extLst>
          </p:nvPr>
        </p:nvGraphicFramePr>
        <p:xfrm>
          <a:off x="20180" y="972655"/>
          <a:ext cx="9124782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24782">
                  <a:extLst>
                    <a:ext uri="{9D8B030D-6E8A-4147-A177-3AD203B41FA5}">
                      <a16:colId xmlns:a16="http://schemas.microsoft.com/office/drawing/2014/main" xmlns="" val="205877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IL DIRETTIVO POTRA’ ESSERE TESSERATO SOLO CON LE TIPOLOGIE TESSERA 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«SILVER» «GOLD» «PLATINUM»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8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40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C46E39F0-35E2-41F9-9DC2-DFF03DF2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4372"/>
              </p:ext>
            </p:extLst>
          </p:nvPr>
        </p:nvGraphicFramePr>
        <p:xfrm>
          <a:off x="20180" y="972655"/>
          <a:ext cx="9124782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24782">
                  <a:extLst>
                    <a:ext uri="{9D8B030D-6E8A-4147-A177-3AD203B41FA5}">
                      <a16:colId xmlns:a16="http://schemas.microsoft.com/office/drawing/2014/main" xmlns="" val="205877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INCENTIVI e CONTRIBUTI</a:t>
                      </a:r>
                      <a:endParaRPr lang="it-IT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8113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DA73BA8-6A2C-4C6E-B06D-2578A5A79E30}"/>
              </a:ext>
            </a:extLst>
          </p:cNvPr>
          <p:cNvSpPr/>
          <p:nvPr/>
        </p:nvSpPr>
        <p:spPr>
          <a:xfrm>
            <a:off x="0" y="1431684"/>
            <a:ext cx="9123820" cy="316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attesa di conoscere le nuove modalità operative che metterà in campo </a:t>
            </a:r>
            <a:r>
              <a:rPr lang="it-IT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 e SALUTE Spa</a:t>
            </a:r>
            <a:r>
              <a:rPr lang="it-IT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riguardo la rendicontazione delle attività sportive/formative vi confermiamo gli obiettivi prefissati:</a:t>
            </a:r>
            <a:endParaRPr lang="it-IT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1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radicamento e lo sviluppo associativo nel rispetto degli adempimenti richiestici dal CONI, valorizzando obiettivi numerici di tesseramento: </a:t>
            </a:r>
            <a:endParaRPr lang="it-IT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11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incremento ASD/SSD iscritte nel Registro CONI </a:t>
            </a:r>
            <a:endParaRPr lang="it-IT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it-IT" sz="11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attività sportiva, formativa e progettuale promossa dai Comitati Prov. e Regionali US Acli, corredate da idonea documentazione in conformità con quanto previsto dal Reg. degli EPS approvato dal CONI inserite fino al</a:t>
            </a:r>
            <a:r>
              <a:rPr lang="it-IT" sz="10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31/08/2020 e almeno 1 gg prima di ogni evento.</a:t>
            </a:r>
            <a:endParaRPr lang="it-IT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1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sostegno all’organizzazione di attività sportive; </a:t>
            </a:r>
          </a:p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it-IT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it-IT" sz="1200" b="1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Il budget complessivo che verrà stanziato e la relativa metodologia di ripartizione, tra comitati regionali e provinciali, sarà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it-IT" sz="1200" b="1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oggetto di un vademecum specifico che verrà comunicato successivamente</a:t>
            </a:r>
            <a:r>
              <a:rPr lang="it-IT" sz="1200" b="1" i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0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C46E39F0-35E2-41F9-9DC2-DFF03DF2C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51369"/>
              </p:ext>
            </p:extLst>
          </p:nvPr>
        </p:nvGraphicFramePr>
        <p:xfrm>
          <a:off x="20180" y="972655"/>
          <a:ext cx="9124782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24782">
                  <a:extLst>
                    <a:ext uri="{9D8B030D-6E8A-4147-A177-3AD203B41FA5}">
                      <a16:colId xmlns:a16="http://schemas.microsoft.com/office/drawing/2014/main" xmlns="" val="205877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 INFORMATICO</a:t>
                      </a:r>
                      <a:endParaRPr lang="it-IT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8113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DA73BA8-6A2C-4C6E-B06D-2578A5A79E30}"/>
              </a:ext>
            </a:extLst>
          </p:cNvPr>
          <p:cNvSpPr/>
          <p:nvPr/>
        </p:nvSpPr>
        <p:spPr>
          <a:xfrm>
            <a:off x="0" y="1431684"/>
            <a:ext cx="912382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PRIVACY- verranno aggiornate le modulistiche per essere allineati con il GDPR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AA73BA0-C53C-4E4D-96A5-612AC6FBB388}"/>
              </a:ext>
            </a:extLst>
          </p:cNvPr>
          <p:cNvSpPr/>
          <p:nvPr/>
        </p:nvSpPr>
        <p:spPr>
          <a:xfrm>
            <a:off x="10090" y="2116696"/>
            <a:ext cx="9123820" cy="21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ALL’INTERNO DELL’ANAGRAFICA AFFILIAZIONE VERRANNO AGGIUNTE 2 SCHEDE: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DIDATTICA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it-IT" sz="1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SPORTIVA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400" b="1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provocherà il blocco del tasto «M» (rinnovo di affiliazione) che si riattiverà solo all’inserimento dei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400" b="1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dati richiesti nelle nuove schede.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it-IT" sz="1400" b="1" u="sng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8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31590"/>
            <a:ext cx="7920880" cy="576064"/>
          </a:xfrm>
        </p:spPr>
        <p:txBody>
          <a:bodyPr/>
          <a:lstStyle/>
          <a:p>
            <a:pPr algn="ctr"/>
            <a:r>
              <a:rPr lang="en-US" altLang="ko-KR" b="1" dirty="0"/>
              <a:t>PROPOSTA COSTI TESSERAMENTO 2019-2020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F15D771E-1EA6-4DC3-9E40-65FACCF53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80580"/>
              </p:ext>
            </p:extLst>
          </p:nvPr>
        </p:nvGraphicFramePr>
        <p:xfrm>
          <a:off x="167083" y="1779662"/>
          <a:ext cx="4260901" cy="30022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36565">
                  <a:extLst>
                    <a:ext uri="{9D8B030D-6E8A-4147-A177-3AD203B41FA5}">
                      <a16:colId xmlns:a16="http://schemas.microsoft.com/office/drawing/2014/main" xmlns="" val="2132227771"/>
                    </a:ext>
                  </a:extLst>
                </a:gridCol>
                <a:gridCol w="843896">
                  <a:extLst>
                    <a:ext uri="{9D8B030D-6E8A-4147-A177-3AD203B41FA5}">
                      <a16:colId xmlns:a16="http://schemas.microsoft.com/office/drawing/2014/main" xmlns="" val="894135738"/>
                    </a:ext>
                  </a:extLst>
                </a:gridCol>
                <a:gridCol w="1177723">
                  <a:extLst>
                    <a:ext uri="{9D8B030D-6E8A-4147-A177-3AD203B41FA5}">
                      <a16:colId xmlns:a16="http://schemas.microsoft.com/office/drawing/2014/main" xmlns="" val="2007221898"/>
                    </a:ext>
                  </a:extLst>
                </a:gridCol>
                <a:gridCol w="1002717">
                  <a:extLst>
                    <a:ext uri="{9D8B030D-6E8A-4147-A177-3AD203B41FA5}">
                      <a16:colId xmlns:a16="http://schemas.microsoft.com/office/drawing/2014/main" xmlns="" val="28947076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it-IT" sz="1200" dirty="0">
                          <a:latin typeface="Cambria" panose="02040503050406030204" pitchFamily="18" charset="0"/>
                        </a:rPr>
                        <a:t>TESSERA base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38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Franchigia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Costo 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Proposta</a:t>
                      </a:r>
                    </a:p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 di costo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83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SILVER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3,50 €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3,50 €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300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9,00 €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9,00 €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377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PLATINUM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18,00 €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18,00 €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7254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GIOVANI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1,50 €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1,50 €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31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ESTIVA</a:t>
                      </a:r>
                    </a:p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(dal 01/05/2020)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2,50 €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2,50 €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395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PROMOZIONALE</a:t>
                      </a:r>
                    </a:p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(Validità 7gg)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0,50 €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0,50 €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2901212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95A84F08-68B4-40C5-9D3A-41241FEF4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83387"/>
              </p:ext>
            </p:extLst>
          </p:nvPr>
        </p:nvGraphicFramePr>
        <p:xfrm>
          <a:off x="4716016" y="1779662"/>
          <a:ext cx="4140000" cy="2992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1322277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94135738"/>
                    </a:ext>
                  </a:extLst>
                </a:gridCol>
                <a:gridCol w="1013760">
                  <a:extLst>
                    <a:ext uri="{9D8B030D-6E8A-4147-A177-3AD203B41FA5}">
                      <a16:colId xmlns:a16="http://schemas.microsoft.com/office/drawing/2014/main" xmlns="" val="2007221898"/>
                    </a:ext>
                  </a:extLst>
                </a:gridCol>
                <a:gridCol w="966000">
                  <a:extLst>
                    <a:ext uri="{9D8B030D-6E8A-4147-A177-3AD203B41FA5}">
                      <a16:colId xmlns:a16="http://schemas.microsoft.com/office/drawing/2014/main" xmlns="" val="28947076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it-IT" sz="1200" dirty="0">
                          <a:latin typeface="Cambria" panose="02040503050406030204" pitchFamily="18" charset="0"/>
                        </a:rPr>
                        <a:t>TESSERA calcio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38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Franchigia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Costo 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Proposta</a:t>
                      </a:r>
                    </a:p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 di costo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83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SILVER calcio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3,50 €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3,50 €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300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GOLD calcio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10,00 €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10,00 €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377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PLATINUM calcio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20,00 €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20,00 €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7254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GIOVANI calcio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1,50 €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1,50 €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31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ESTIVA calcio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dal 01/05/2020)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2,50 €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2,50 €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3958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GIORNALIERA calcio</a:t>
                      </a:r>
                    </a:p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(Validità 7gg)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1,80 €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1,80 €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8652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82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F15D771E-1EA6-4DC3-9E40-65FACCF53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225185"/>
              </p:ext>
            </p:extLst>
          </p:nvPr>
        </p:nvGraphicFramePr>
        <p:xfrm>
          <a:off x="1547664" y="1702886"/>
          <a:ext cx="5112569" cy="2808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48755">
                  <a:extLst>
                    <a:ext uri="{9D8B030D-6E8A-4147-A177-3AD203B41FA5}">
                      <a16:colId xmlns:a16="http://schemas.microsoft.com/office/drawing/2014/main" xmlns="" val="2132227771"/>
                    </a:ext>
                  </a:extLst>
                </a:gridCol>
                <a:gridCol w="1105800">
                  <a:extLst>
                    <a:ext uri="{9D8B030D-6E8A-4147-A177-3AD203B41FA5}">
                      <a16:colId xmlns:a16="http://schemas.microsoft.com/office/drawing/2014/main" xmlns="" val="894135738"/>
                    </a:ext>
                  </a:extLst>
                </a:gridCol>
                <a:gridCol w="1051442">
                  <a:extLst>
                    <a:ext uri="{9D8B030D-6E8A-4147-A177-3AD203B41FA5}">
                      <a16:colId xmlns:a16="http://schemas.microsoft.com/office/drawing/2014/main" xmlns="" val="2007221898"/>
                    </a:ext>
                  </a:extLst>
                </a:gridCol>
                <a:gridCol w="1206572">
                  <a:extLst>
                    <a:ext uri="{9D8B030D-6E8A-4147-A177-3AD203B41FA5}">
                      <a16:colId xmlns:a16="http://schemas.microsoft.com/office/drawing/2014/main" xmlns="" val="2894707652"/>
                    </a:ext>
                  </a:extLst>
                </a:gridCol>
              </a:tblGrid>
              <a:tr h="329960">
                <a:tc gridSpan="4">
                  <a:txBody>
                    <a:bodyPr/>
                    <a:lstStyle/>
                    <a:p>
                      <a:r>
                        <a:rPr lang="it-IT" sz="1200" dirty="0">
                          <a:latin typeface="Cambria" panose="02040503050406030204" pitchFamily="18" charset="0"/>
                        </a:rPr>
                        <a:t>TESSERA ciclismo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384799"/>
                  </a:ext>
                </a:extLst>
              </a:tr>
              <a:tr h="390278"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Tipologia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Franchigia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Costo</a:t>
                      </a:r>
                    </a:p>
                    <a:p>
                      <a:pPr algn="ctr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 attuale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Proposta</a:t>
                      </a:r>
                    </a:p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 di costo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1834736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SILVER CICLISMO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3,50 €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3002474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GOLD CICLISMO</a:t>
                      </a:r>
                    </a:p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(attive dal 01/01/2020)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16,00 €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3779793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PLATINUM CICLISMO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(attive dal 01/01/2020)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32,00 €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317928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GIOVANI CICLISMO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2,00 €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29012122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ESTIVA CICLISMO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(attive dal 01/05/2020)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2,50 €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2,50 €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65893257"/>
                  </a:ext>
                </a:extLst>
              </a:tr>
              <a:tr h="3299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GIORNALIERA CICLISMO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(Validità 7gg)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1,80 €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08754106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2DA9CAAB-5EFF-477B-9534-56985A3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7920880" cy="576064"/>
          </a:xfrm>
        </p:spPr>
        <p:txBody>
          <a:bodyPr/>
          <a:lstStyle/>
          <a:p>
            <a:pPr algn="ctr"/>
            <a:r>
              <a:rPr lang="en-US" altLang="ko-KR" b="1" dirty="0"/>
              <a:t>PROPOSTA COSTI TESSERAMENTO 2019-2020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F15D771E-1EA6-4DC3-9E40-65FACCF53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27344"/>
              </p:ext>
            </p:extLst>
          </p:nvPr>
        </p:nvGraphicFramePr>
        <p:xfrm>
          <a:off x="1979712" y="1347614"/>
          <a:ext cx="4608512" cy="28803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xmlns="" val="2132227771"/>
                    </a:ext>
                  </a:extLst>
                </a:gridCol>
                <a:gridCol w="902215">
                  <a:extLst>
                    <a:ext uri="{9D8B030D-6E8A-4147-A177-3AD203B41FA5}">
                      <a16:colId xmlns:a16="http://schemas.microsoft.com/office/drawing/2014/main" xmlns="" val="894135738"/>
                    </a:ext>
                  </a:extLst>
                </a:gridCol>
                <a:gridCol w="638095">
                  <a:extLst>
                    <a:ext uri="{9D8B030D-6E8A-4147-A177-3AD203B41FA5}">
                      <a16:colId xmlns:a16="http://schemas.microsoft.com/office/drawing/2014/main" xmlns="" val="2007221898"/>
                    </a:ext>
                  </a:extLst>
                </a:gridCol>
                <a:gridCol w="758167">
                  <a:extLst>
                    <a:ext uri="{9D8B030D-6E8A-4147-A177-3AD203B41FA5}">
                      <a16:colId xmlns:a16="http://schemas.microsoft.com/office/drawing/2014/main" xmlns="" val="2894707652"/>
                    </a:ext>
                  </a:extLst>
                </a:gridCol>
                <a:gridCol w="758167">
                  <a:extLst>
                    <a:ext uri="{9D8B030D-6E8A-4147-A177-3AD203B41FA5}">
                      <a16:colId xmlns:a16="http://schemas.microsoft.com/office/drawing/2014/main" xmlns="" val="3688825631"/>
                    </a:ext>
                  </a:extLst>
                </a:gridCol>
              </a:tblGrid>
              <a:tr h="405699">
                <a:tc gridSpan="4">
                  <a:txBody>
                    <a:bodyPr/>
                    <a:lstStyle/>
                    <a:p>
                      <a:r>
                        <a:rPr lang="it-IT" sz="1200" dirty="0">
                          <a:latin typeface="Cambria" panose="02040503050406030204" pitchFamily="18" charset="0"/>
                        </a:rPr>
                        <a:t>TESSERA sport speciali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384799"/>
                  </a:ext>
                </a:extLst>
              </a:tr>
              <a:tr h="446127"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copertura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Franchigia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Costo </a:t>
                      </a:r>
                    </a:p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attuale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Proposta</a:t>
                      </a:r>
                    </a:p>
                    <a:p>
                      <a:r>
                        <a:rPr lang="it-IT" sz="1000" b="1" dirty="0">
                          <a:latin typeface="Cambria" panose="02040503050406030204" pitchFamily="18" charset="0"/>
                        </a:rPr>
                        <a:t> di costo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834736"/>
                  </a:ext>
                </a:extLst>
              </a:tr>
              <a:tr h="40569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SILVER sport speciale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IP-RCT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30,00 €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30,00 €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3002474"/>
                  </a:ext>
                </a:extLst>
              </a:tr>
              <a:tr h="40569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GOLD sport speciale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IP-RCT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50,00 €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50,00 €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3779793"/>
                  </a:ext>
                </a:extLst>
              </a:tr>
              <a:tr h="40569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PLATINUM sport speciale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IP-RCT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70,00 €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70,00 €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72542396"/>
                  </a:ext>
                </a:extLst>
              </a:tr>
              <a:tr h="40569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GIORNALIERA sport special</a:t>
                      </a:r>
                    </a:p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(Validità 7gg)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IP-RCT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10,00 €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10,00 €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317928"/>
                  </a:ext>
                </a:extLst>
              </a:tr>
              <a:tr h="405699">
                <a:tc gridSpan="2"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39588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95A84F08-68B4-40C5-9D3A-41241FEF4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8547"/>
              </p:ext>
            </p:extLst>
          </p:nvPr>
        </p:nvGraphicFramePr>
        <p:xfrm>
          <a:off x="395536" y="2067694"/>
          <a:ext cx="4140000" cy="27076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49000">
                  <a:extLst>
                    <a:ext uri="{9D8B030D-6E8A-4147-A177-3AD203B41FA5}">
                      <a16:colId xmlns:a16="http://schemas.microsoft.com/office/drawing/2014/main" xmlns="" val="213222777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894135738"/>
                    </a:ext>
                  </a:extLst>
                </a:gridCol>
                <a:gridCol w="897000">
                  <a:extLst>
                    <a:ext uri="{9D8B030D-6E8A-4147-A177-3AD203B41FA5}">
                      <a16:colId xmlns:a16="http://schemas.microsoft.com/office/drawing/2014/main" xmlns="" val="2007221898"/>
                    </a:ext>
                  </a:extLst>
                </a:gridCol>
                <a:gridCol w="966000">
                  <a:extLst>
                    <a:ext uri="{9D8B030D-6E8A-4147-A177-3AD203B41FA5}">
                      <a16:colId xmlns:a16="http://schemas.microsoft.com/office/drawing/2014/main" xmlns="" val="28947076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it-IT" sz="1200" dirty="0">
                          <a:latin typeface="Cambria" panose="02040503050406030204" pitchFamily="18" charset="0"/>
                        </a:rPr>
                        <a:t>ATTIVITA’ BASSO RISCHIO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38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Cambria" panose="02040503050406030204" pitchFamily="18" charset="0"/>
                        </a:rPr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Cambria" panose="02040503050406030204" pitchFamily="18" charset="0"/>
                        </a:rPr>
                        <a:t>Franchigia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Cambria" panose="02040503050406030204" pitchFamily="18" charset="0"/>
                        </a:rPr>
                        <a:t>Costo attuale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(no RCT)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Cambria" panose="02040503050406030204" pitchFamily="18" charset="0"/>
                        </a:rPr>
                        <a:t>Proposta</a:t>
                      </a:r>
                    </a:p>
                    <a:p>
                      <a:r>
                        <a:rPr lang="it-IT" sz="1000" dirty="0">
                          <a:latin typeface="Cambria" panose="02040503050406030204" pitchFamily="18" charset="0"/>
                        </a:rPr>
                        <a:t> di costo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83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SILVER basso rischio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2,30 €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2,30 €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300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GOLD basso rischio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8,00 €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8,00 €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377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PLATINUM basso rischio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17,30 €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17,30 €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7254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PROMOZIONALE</a:t>
                      </a:r>
                    </a:p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 basso rischio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(Validità 7gg)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     0,50 €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</a:rPr>
                        <a:t>     0,50 €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31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39588969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xmlns="" id="{2DA9CAAB-5EFF-477B-9534-56985A3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7920880" cy="576064"/>
          </a:xfrm>
        </p:spPr>
        <p:txBody>
          <a:bodyPr/>
          <a:lstStyle/>
          <a:p>
            <a:pPr algn="ctr"/>
            <a:r>
              <a:rPr lang="en-US" altLang="ko-KR" b="1" dirty="0"/>
              <a:t>PROPOSTA COSTI TESSERAMENTO 2019-2020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5314B4F2-31DD-4A90-A3A4-80608E3FE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93490"/>
              </p:ext>
            </p:extLst>
          </p:nvPr>
        </p:nvGraphicFramePr>
        <p:xfrm>
          <a:off x="4788024" y="1794334"/>
          <a:ext cx="3839244" cy="3168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xmlns="" val="2132227771"/>
                    </a:ext>
                  </a:extLst>
                </a:gridCol>
                <a:gridCol w="1139244">
                  <a:extLst>
                    <a:ext uri="{9D8B030D-6E8A-4147-A177-3AD203B41FA5}">
                      <a16:colId xmlns:a16="http://schemas.microsoft.com/office/drawing/2014/main" xmlns="" val="8941357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722189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894707652"/>
                    </a:ext>
                  </a:extLst>
                </a:gridCol>
              </a:tblGrid>
              <a:tr h="468754">
                <a:tc gridSpan="4">
                  <a:txBody>
                    <a:bodyPr/>
                    <a:lstStyle/>
                    <a:p>
                      <a:r>
                        <a:rPr lang="it-IT" sz="1200" dirty="0">
                          <a:latin typeface="Cambria" panose="02040503050406030204" pitchFamily="18" charset="0"/>
                        </a:rPr>
                        <a:t>ALTRO</a:t>
                      </a:r>
                    </a:p>
                  </a:txBody>
                  <a:tcPr marL="90665" marR="90665" marT="45333" marB="45333"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384799"/>
                  </a:ext>
                </a:extLst>
              </a:tr>
              <a:tr h="569030"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Tipologia</a:t>
                      </a:r>
                    </a:p>
                  </a:txBody>
                  <a:tcPr marL="92218" marR="92218" marT="46109" marB="4610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Franchigia</a:t>
                      </a:r>
                    </a:p>
                  </a:txBody>
                  <a:tcPr marL="92218" marR="92218" marT="46109" marB="4610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Costo </a:t>
                      </a:r>
                    </a:p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attuale</a:t>
                      </a:r>
                    </a:p>
                  </a:txBody>
                  <a:tcPr marL="92218" marR="92218" marT="46109" marB="4610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Proposta</a:t>
                      </a:r>
                    </a:p>
                    <a:p>
                      <a:pPr algn="l"/>
                      <a:r>
                        <a:rPr lang="it-IT" sz="1000" b="1" dirty="0">
                          <a:latin typeface="Cambria" panose="02040503050406030204" pitchFamily="18" charset="0"/>
                        </a:rPr>
                        <a:t> di costo</a:t>
                      </a:r>
                    </a:p>
                  </a:txBody>
                  <a:tcPr marL="92218" marR="92218" marT="46109" marB="46109" anchor="ctr"/>
                </a:tc>
                <a:extLst>
                  <a:ext uri="{0D108BD9-81ED-4DB2-BD59-A6C34878D82A}">
                    <a16:rowId xmlns:a16="http://schemas.microsoft.com/office/drawing/2014/main" xmlns="" val="3541834736"/>
                  </a:ext>
                </a:extLst>
              </a:tr>
              <a:tr h="5325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AFFILIAZIONE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€ 500,00 ciclismo</a:t>
                      </a:r>
                    </a:p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€ 250,00 per gli altri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€ 52,00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€ 52,00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3002474"/>
                  </a:ext>
                </a:extLst>
              </a:tr>
              <a:tr h="5325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NULLAOSTA </a:t>
                      </a:r>
                    </a:p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MESCITA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----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**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€ 270,00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**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€ 270,00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3779793"/>
                  </a:ext>
                </a:extLst>
              </a:tr>
              <a:tr h="5325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FRIENDLY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</a:p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vendita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72542396"/>
                  </a:ext>
                </a:extLst>
              </a:tr>
              <a:tr h="53255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*costo comprensivo di 6 tessere base e RC amministratore</a:t>
                      </a:r>
                    </a:p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**costo comprensivo di 100 tessere «SILVER basso rischio»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8631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94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ko-KR" dirty="0"/>
              <a:t>TESSERAMENTO 2019-2020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DA831ED4-7960-474C-9045-AE1DCD57BA63}"/>
              </a:ext>
            </a:extLst>
          </p:cNvPr>
          <p:cNvSpPr txBox="1">
            <a:spLocks/>
          </p:cNvSpPr>
          <p:nvPr/>
        </p:nvSpPr>
        <p:spPr>
          <a:xfrm>
            <a:off x="323528" y="1059582"/>
            <a:ext cx="9149720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          TESSERA 2019-2020 			   DAL 01/09/2019 AL 31/08/2020</a:t>
            </a:r>
            <a:endParaRPr lang="en-US" sz="1600" b="1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B9624A3E-A346-4A80-8930-EEE565B98BFF}"/>
              </a:ext>
            </a:extLst>
          </p:cNvPr>
          <p:cNvSpPr txBox="1">
            <a:spLocks/>
          </p:cNvSpPr>
          <p:nvPr/>
        </p:nvSpPr>
        <p:spPr>
          <a:xfrm>
            <a:off x="1475656" y="3968714"/>
            <a:ext cx="1105593" cy="3081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b="1" dirty="0"/>
          </a:p>
          <a:p>
            <a:r>
              <a:rPr lang="en-US" altLang="ko-KR" sz="1600" b="1" dirty="0"/>
              <a:t>FRONTE</a:t>
            </a:r>
          </a:p>
          <a:p>
            <a:pPr algn="r"/>
            <a:r>
              <a:rPr lang="en-US" altLang="ko-KR" sz="1600" b="1" dirty="0"/>
              <a:t> </a:t>
            </a:r>
            <a:endParaRPr lang="en-US" sz="1600" b="1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xmlns="" id="{90080CB6-93E8-4691-A034-3646590CA6CE}"/>
              </a:ext>
            </a:extLst>
          </p:cNvPr>
          <p:cNvSpPr txBox="1">
            <a:spLocks/>
          </p:cNvSpPr>
          <p:nvPr/>
        </p:nvSpPr>
        <p:spPr>
          <a:xfrm>
            <a:off x="6012160" y="3968714"/>
            <a:ext cx="1105593" cy="3081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b="1" dirty="0"/>
          </a:p>
          <a:p>
            <a:r>
              <a:rPr lang="en-US" altLang="ko-KR" sz="1600" b="1" dirty="0"/>
              <a:t>RETRO</a:t>
            </a:r>
          </a:p>
          <a:p>
            <a:pPr algn="r"/>
            <a:r>
              <a:rPr lang="en-US" altLang="ko-KR" sz="1600" b="1" dirty="0"/>
              <a:t> </a:t>
            </a:r>
            <a:endParaRPr lang="en-US" sz="16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C4EBC5A-9862-4D34-A47A-95AEAF88E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83568" y="1635646"/>
            <a:ext cx="3172968" cy="20665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E37E7CB-4D9B-43D5-BBDF-A96D16644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932040" y="1635646"/>
            <a:ext cx="3172968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736</Words>
  <Application>Microsoft Office PowerPoint</Application>
  <PresentationFormat>Presentazione su schermo (16:9)</PresentationFormat>
  <Paragraphs>233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맑은 고딕</vt:lpstr>
      <vt:lpstr>Arial</vt:lpstr>
      <vt:lpstr>Calibri</vt:lpstr>
      <vt:lpstr>Cambria</vt:lpstr>
      <vt:lpstr>Century Gothic</vt:lpstr>
      <vt:lpstr>Symbol</vt:lpstr>
      <vt:lpstr>Times New Roman</vt:lpstr>
      <vt:lpstr>Office Theme</vt:lpstr>
      <vt:lpstr>Custom Design</vt:lpstr>
      <vt:lpstr>Presentazione standard di PowerPoint</vt:lpstr>
      <vt:lpstr> TESSERAMENTO 2019-2020</vt:lpstr>
      <vt:lpstr> TESSERAMENTO 2019-2020</vt:lpstr>
      <vt:lpstr> TESSERAMENTO 2019-2020</vt:lpstr>
      <vt:lpstr> TESSERAMENTO 2019-2020</vt:lpstr>
      <vt:lpstr> TESSERAMENTO 2019-2020</vt:lpstr>
      <vt:lpstr> TESSERAMENTO 2019-2020</vt:lpstr>
      <vt:lpstr> TESSERAMENTO 2019-2020</vt:lpstr>
      <vt:lpstr> TESSERAMENTO 2019-2020</vt:lpstr>
      <vt:lpstr>Prossimo appuntamento: </vt:lpstr>
      <vt:lpstr>Consiglio nazionale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cristina</cp:lastModifiedBy>
  <cp:revision>145</cp:revision>
  <cp:lastPrinted>2018-07-05T09:02:06Z</cp:lastPrinted>
  <dcterms:created xsi:type="dcterms:W3CDTF">2014-04-01T16:27:38Z</dcterms:created>
  <dcterms:modified xsi:type="dcterms:W3CDTF">2019-07-16T13:53:01Z</dcterms:modified>
</cp:coreProperties>
</file>